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sldIdLst>
    <p:sldId id="256" r:id="rId4"/>
    <p:sldId id="257" r:id="rId5"/>
    <p:sldId id="258" r:id="rId6"/>
    <p:sldId id="262" r:id="rId7"/>
    <p:sldId id="263" r:id="rId8"/>
    <p:sldId id="264" r:id="rId9"/>
    <p:sldId id="265" r:id="rId10"/>
    <p:sldId id="266" r:id="rId11"/>
    <p:sldId id="259" r:id="rId12"/>
    <p:sldId id="268" r:id="rId13"/>
    <p:sldId id="267" r:id="rId14"/>
    <p:sldId id="260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26" y="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28DA7-9749-48AA-B6EB-C808455DD443}" type="datetimeFigureOut">
              <a:rPr lang="en-US" smtClean="0"/>
              <a:t>1/4/2016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C3902-536D-4856-A281-1874874CB7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94482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28DA7-9749-48AA-B6EB-C808455DD443}" type="datetimeFigureOut">
              <a:rPr lang="en-US" smtClean="0"/>
              <a:t>1/4/2016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C3902-536D-4856-A281-1874874CB7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14062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28DA7-9749-48AA-B6EB-C808455DD443}" type="datetimeFigureOut">
              <a:rPr lang="en-US" smtClean="0"/>
              <a:t>1/4/2016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C3902-536D-4856-A281-1874874CB7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46975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5828DA7-9749-48AA-B6EB-C808455DD443}" type="datetimeFigureOut">
              <a:rPr lang="en-US" smtClean="0"/>
              <a:t>1/4/2016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3DC3902-536D-4856-A281-1874874CB7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7895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5828DA7-9749-48AA-B6EB-C808455DD443}" type="datetimeFigureOut">
              <a:rPr lang="en-US" smtClean="0"/>
              <a:t>1/4/2016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3DC3902-536D-4856-A281-1874874CB7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33618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5828DA7-9749-48AA-B6EB-C808455DD443}" type="datetimeFigureOut">
              <a:rPr lang="en-US" smtClean="0"/>
              <a:t>1/4/2016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3DC3902-536D-4856-A281-1874874CB7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50484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5828DA7-9749-48AA-B6EB-C808455DD443}" type="datetimeFigureOut">
              <a:rPr lang="en-US" smtClean="0"/>
              <a:t>1/4/2016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3DC3902-536D-4856-A281-1874874CB7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176381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5828DA7-9749-48AA-B6EB-C808455DD443}" type="datetimeFigureOut">
              <a:rPr lang="en-US" smtClean="0"/>
              <a:t>1/4/2016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3DC3902-536D-4856-A281-1874874CB7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6090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5828DA7-9749-48AA-B6EB-C808455DD443}" type="datetimeFigureOut">
              <a:rPr lang="en-US" smtClean="0"/>
              <a:t>1/4/2016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3DC3902-536D-4856-A281-1874874CB7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67160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5828DA7-9749-48AA-B6EB-C808455DD443}" type="datetimeFigureOut">
              <a:rPr lang="en-US" smtClean="0"/>
              <a:t>1/4/2016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3DC3902-536D-4856-A281-1874874CB7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652619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5828DA7-9749-48AA-B6EB-C808455DD443}" type="datetimeFigureOut">
              <a:rPr lang="en-US" smtClean="0"/>
              <a:t>1/4/2016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3DC3902-536D-4856-A281-1874874CB7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01417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28DA7-9749-48AA-B6EB-C808455DD443}" type="datetimeFigureOut">
              <a:rPr lang="en-US" smtClean="0"/>
              <a:t>1/4/2016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C3902-536D-4856-A281-1874874CB7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78957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5828DA7-9749-48AA-B6EB-C808455DD443}" type="datetimeFigureOut">
              <a:rPr lang="en-US" smtClean="0"/>
              <a:t>1/4/2016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3DC3902-536D-4856-A281-1874874CB7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140623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5828DA7-9749-48AA-B6EB-C808455DD443}" type="datetimeFigureOut">
              <a:rPr lang="en-US" smtClean="0"/>
              <a:t>1/4/2016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3DC3902-536D-4856-A281-1874874CB7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469752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5828DA7-9749-48AA-B6EB-C808455DD443}" type="datetimeFigureOut">
              <a:rPr lang="en-US" smtClean="0"/>
              <a:t>1/4/2016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3DC3902-536D-4856-A281-1874874CB7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78957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5828DA7-9749-48AA-B6EB-C808455DD443}" type="datetimeFigureOut">
              <a:rPr lang="en-US" smtClean="0"/>
              <a:t>1/4/2016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3DC3902-536D-4856-A281-1874874CB7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336180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5828DA7-9749-48AA-B6EB-C808455DD443}" type="datetimeFigureOut">
              <a:rPr lang="en-US" smtClean="0"/>
              <a:t>1/4/2016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3DC3902-536D-4856-A281-1874874CB7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504843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5828DA7-9749-48AA-B6EB-C808455DD443}" type="datetimeFigureOut">
              <a:rPr lang="en-US" smtClean="0"/>
              <a:t>1/4/2016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3DC3902-536D-4856-A281-1874874CB7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176381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5828DA7-9749-48AA-B6EB-C808455DD443}" type="datetimeFigureOut">
              <a:rPr lang="en-US" smtClean="0"/>
              <a:t>1/4/2016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3DC3902-536D-4856-A281-1874874CB7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6090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5828DA7-9749-48AA-B6EB-C808455DD443}" type="datetimeFigureOut">
              <a:rPr lang="en-US" smtClean="0"/>
              <a:t>1/4/2016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3DC3902-536D-4856-A281-1874874CB7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67160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5828DA7-9749-48AA-B6EB-C808455DD443}" type="datetimeFigureOut">
              <a:rPr lang="en-US" smtClean="0"/>
              <a:t>1/4/2016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3DC3902-536D-4856-A281-1874874CB7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652619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5828DA7-9749-48AA-B6EB-C808455DD443}" type="datetimeFigureOut">
              <a:rPr lang="en-US" smtClean="0"/>
              <a:t>1/4/2016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3DC3902-536D-4856-A281-1874874CB7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01417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28DA7-9749-48AA-B6EB-C808455DD443}" type="datetimeFigureOut">
              <a:rPr lang="en-US" smtClean="0"/>
              <a:t>1/4/2016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C3902-536D-4856-A281-1874874CB7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336180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5828DA7-9749-48AA-B6EB-C808455DD443}" type="datetimeFigureOut">
              <a:rPr lang="en-US" smtClean="0"/>
              <a:t>1/4/2016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3DC3902-536D-4856-A281-1874874CB7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140623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5828DA7-9749-48AA-B6EB-C808455DD443}" type="datetimeFigureOut">
              <a:rPr lang="en-US" smtClean="0"/>
              <a:t>1/4/2016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3DC3902-536D-4856-A281-1874874CB7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46975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28DA7-9749-48AA-B6EB-C808455DD443}" type="datetimeFigureOut">
              <a:rPr lang="en-US" smtClean="0"/>
              <a:t>1/4/2016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C3902-536D-4856-A281-1874874CB7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50484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28DA7-9749-48AA-B6EB-C808455DD443}" type="datetimeFigureOut">
              <a:rPr lang="en-US" smtClean="0"/>
              <a:t>1/4/2016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C3902-536D-4856-A281-1874874CB7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17638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28DA7-9749-48AA-B6EB-C808455DD443}" type="datetimeFigureOut">
              <a:rPr lang="en-US" smtClean="0"/>
              <a:t>1/4/2016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C3902-536D-4856-A281-1874874CB7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609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28DA7-9749-48AA-B6EB-C808455DD443}" type="datetimeFigureOut">
              <a:rPr lang="en-US" smtClean="0"/>
              <a:t>1/4/2016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C3902-536D-4856-A281-1874874CB7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6716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28DA7-9749-48AA-B6EB-C808455DD443}" type="datetimeFigureOut">
              <a:rPr lang="en-US" smtClean="0"/>
              <a:t>1/4/2016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C3902-536D-4856-A281-1874874CB7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65261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28DA7-9749-48AA-B6EB-C808455DD443}" type="datetimeFigureOut">
              <a:rPr lang="en-US" smtClean="0"/>
              <a:t>1/4/2016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C3902-536D-4856-A281-1874874CB7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01417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31.xml"/><Relationship Id="rId4" Type="http://schemas.openxmlformats.org/officeDocument/2006/relationships/slideLayout" Target="../slideLayouts/slideLayout25.xml"/><Relationship Id="rId9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828DA7-9749-48AA-B6EB-C808455DD443}" type="datetimeFigureOut">
              <a:rPr lang="en-US" smtClean="0"/>
              <a:t>1/4/2016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DC3902-536D-4856-A281-1874874CB7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38730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QuestionShape"/>
          <p:cNvSpPr/>
          <p:nvPr/>
        </p:nvSpPr>
        <p:spPr>
          <a:xfrm>
            <a:off x="127000" y="127000"/>
            <a:ext cx="8890000" cy="2857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  <a:buNone/>
            </a:pPr>
            <a:r>
              <a:rPr lang="en-US" sz="440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iRespond Question Master</a:t>
            </a:r>
            <a:endParaRPr lang="en-US" sz="440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8" name="AShape"/>
          <p:cNvSpPr/>
          <p:nvPr/>
        </p:nvSpPr>
        <p:spPr>
          <a:xfrm>
            <a:off x="127000" y="31115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sz="3200" smtClean="0">
                <a:solidFill>
                  <a:schemeClr val="tx1"/>
                </a:solidFill>
              </a:rPr>
              <a:t>A.) Response A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9" name="BShape"/>
          <p:cNvSpPr/>
          <p:nvPr/>
        </p:nvSpPr>
        <p:spPr>
          <a:xfrm>
            <a:off x="127000" y="38354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sz="3200" smtClean="0">
                <a:solidFill>
                  <a:schemeClr val="tx1"/>
                </a:solidFill>
              </a:rPr>
              <a:t>B.) Response B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10" name="CShape"/>
          <p:cNvSpPr/>
          <p:nvPr/>
        </p:nvSpPr>
        <p:spPr>
          <a:xfrm>
            <a:off x="127000" y="45593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sz="3200" smtClean="0">
                <a:solidFill>
                  <a:schemeClr val="tx1"/>
                </a:solidFill>
              </a:rPr>
              <a:t>C.) Response C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11" name="DShape"/>
          <p:cNvSpPr/>
          <p:nvPr/>
        </p:nvSpPr>
        <p:spPr>
          <a:xfrm>
            <a:off x="127000" y="52832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sz="3200" smtClean="0">
                <a:solidFill>
                  <a:schemeClr val="tx1"/>
                </a:solidFill>
              </a:rPr>
              <a:t>D.) Response D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12" name="EShape"/>
          <p:cNvSpPr/>
          <p:nvPr/>
        </p:nvSpPr>
        <p:spPr>
          <a:xfrm>
            <a:off x="127000" y="60071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sz="3200" smtClean="0">
                <a:solidFill>
                  <a:schemeClr val="tx1"/>
                </a:solidFill>
              </a:rPr>
              <a:t>E.) Response E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13" name="Percent"/>
          <p:cNvSpPr/>
          <p:nvPr/>
        </p:nvSpPr>
        <p:spPr>
          <a:xfrm>
            <a:off x="6350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smtClean="0">
                <a:solidFill>
                  <a:srgbClr val="000000"/>
                </a:solidFill>
              </a:rPr>
              <a:t>Percent Complete 100%</a:t>
            </a:r>
            <a:endParaRPr lang="en-US" sz="1400">
              <a:solidFill>
                <a:srgbClr val="000000"/>
              </a:solidFill>
            </a:endParaRPr>
          </a:p>
        </p:txBody>
      </p:sp>
      <p:sp>
        <p:nvSpPr>
          <p:cNvPr id="14" name="Timer"/>
          <p:cNvSpPr/>
          <p:nvPr/>
        </p:nvSpPr>
        <p:spPr>
          <a:xfrm>
            <a:off x="254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smtClean="0">
                <a:solidFill>
                  <a:srgbClr val="000000"/>
                </a:solidFill>
              </a:rPr>
              <a:t>00:30</a:t>
            </a:r>
            <a:endParaRPr lang="en-US" sz="1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38730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Shape" hidden="1"/>
          <p:cNvSpPr/>
          <p:nvPr/>
        </p:nvSpPr>
        <p:spPr>
          <a:xfrm>
            <a:off x="127000" y="254000"/>
            <a:ext cx="1270000" cy="127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iRespond Graph</a:t>
            </a:r>
            <a:endParaRPr lang="en-US"/>
          </a:p>
        </p:txBody>
      </p:sp>
      <p:grpSp>
        <p:nvGrpSpPr>
          <p:cNvPr id="37" name="CorrectBarGroup"/>
          <p:cNvGrpSpPr/>
          <p:nvPr/>
        </p:nvGrpSpPr>
        <p:grpSpPr>
          <a:xfrm>
            <a:off x="1270000" y="3175000"/>
            <a:ext cx="2667000" cy="2540000"/>
            <a:chOff x="1270000" y="3175000"/>
            <a:chExt cx="2667000" cy="2540000"/>
          </a:xfrm>
        </p:grpSpPr>
        <p:sp>
          <p:nvSpPr>
            <p:cNvPr id="9" name="CorrectBar0"/>
            <p:cNvSpPr/>
            <p:nvPr userDrawn="1"/>
          </p:nvSpPr>
          <p:spPr>
            <a:xfrm>
              <a:off x="1270000" y="3175000"/>
              <a:ext cx="1079500" cy="254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CorrectBar1"/>
            <p:cNvSpPr/>
            <p:nvPr userDrawn="1"/>
          </p:nvSpPr>
          <p:spPr>
            <a:xfrm>
              <a:off x="2857500" y="4445000"/>
              <a:ext cx="1079500" cy="127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5" name="PercentLabelGroup"/>
          <p:cNvGrpSpPr/>
          <p:nvPr/>
        </p:nvGrpSpPr>
        <p:grpSpPr>
          <a:xfrm>
            <a:off x="1270000" y="1270000"/>
            <a:ext cx="7429500" cy="317500"/>
            <a:chOff x="1270000" y="1270000"/>
            <a:chExt cx="7429500" cy="317500"/>
          </a:xfrm>
        </p:grpSpPr>
        <p:sp>
          <p:nvSpPr>
            <p:cNvPr id="8" name="PercentLabel0"/>
            <p:cNvSpPr/>
            <p:nvPr userDrawn="1"/>
          </p:nvSpPr>
          <p:spPr>
            <a:xfrm>
              <a:off x="127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67%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1" name="PercentLabel1"/>
            <p:cNvSpPr/>
            <p:nvPr userDrawn="1"/>
          </p:nvSpPr>
          <p:spPr>
            <a:xfrm>
              <a:off x="2857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33%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4" name="PercentLabel2"/>
            <p:cNvSpPr/>
            <p:nvPr userDrawn="1"/>
          </p:nvSpPr>
          <p:spPr>
            <a:xfrm>
              <a:off x="4445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100%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7" name="PercentLabel3"/>
            <p:cNvSpPr/>
            <p:nvPr userDrawn="1"/>
          </p:nvSpPr>
          <p:spPr>
            <a:xfrm>
              <a:off x="6032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100%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0" name="PercentLabel4"/>
            <p:cNvSpPr/>
            <p:nvPr userDrawn="1"/>
          </p:nvSpPr>
          <p:spPr>
            <a:xfrm>
              <a:off x="762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67%</a:t>
              </a: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38" name="IncorrectBarGroup"/>
          <p:cNvGrpSpPr/>
          <p:nvPr/>
        </p:nvGrpSpPr>
        <p:grpSpPr>
          <a:xfrm>
            <a:off x="4445000" y="1905000"/>
            <a:ext cx="4254500" cy="3810000"/>
            <a:chOff x="4445000" y="1905000"/>
            <a:chExt cx="4254500" cy="3810000"/>
          </a:xfrm>
        </p:grpSpPr>
        <p:sp>
          <p:nvSpPr>
            <p:cNvPr id="15" name="IncorrectBar2"/>
            <p:cNvSpPr/>
            <p:nvPr userDrawn="1"/>
          </p:nvSpPr>
          <p:spPr>
            <a:xfrm>
              <a:off x="44450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IncorrectBar3"/>
            <p:cNvSpPr/>
            <p:nvPr userDrawn="1"/>
          </p:nvSpPr>
          <p:spPr>
            <a:xfrm>
              <a:off x="60325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IncorrectBar4"/>
            <p:cNvSpPr/>
            <p:nvPr userDrawn="1"/>
          </p:nvSpPr>
          <p:spPr>
            <a:xfrm>
              <a:off x="7620000" y="3175000"/>
              <a:ext cx="1079500" cy="254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" name="XLabelGroup"/>
          <p:cNvGrpSpPr/>
          <p:nvPr/>
        </p:nvGrpSpPr>
        <p:grpSpPr>
          <a:xfrm>
            <a:off x="1270000" y="5842000"/>
            <a:ext cx="7429500" cy="317500"/>
            <a:chOff x="1270000" y="5842000"/>
            <a:chExt cx="7429500" cy="317500"/>
          </a:xfrm>
        </p:grpSpPr>
        <p:sp>
          <p:nvSpPr>
            <p:cNvPr id="10" name="XValueLabel0"/>
            <p:cNvSpPr/>
            <p:nvPr userDrawn="1"/>
          </p:nvSpPr>
          <p:spPr>
            <a:xfrm>
              <a:off x="127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A*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3" name="XValueLabel1"/>
            <p:cNvSpPr/>
            <p:nvPr userDrawn="1"/>
          </p:nvSpPr>
          <p:spPr>
            <a:xfrm>
              <a:off x="2857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B*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6" name="XValueLabel2"/>
            <p:cNvSpPr/>
            <p:nvPr userDrawn="1"/>
          </p:nvSpPr>
          <p:spPr>
            <a:xfrm>
              <a:off x="4445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C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9" name="XValueLabel3"/>
            <p:cNvSpPr/>
            <p:nvPr userDrawn="1"/>
          </p:nvSpPr>
          <p:spPr>
            <a:xfrm>
              <a:off x="6032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D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2" name="XValueLabel4"/>
            <p:cNvSpPr/>
            <p:nvPr userDrawn="1"/>
          </p:nvSpPr>
          <p:spPr>
            <a:xfrm>
              <a:off x="762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E</a:t>
              </a: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36" name="AxisLineGroup"/>
          <p:cNvGrpSpPr/>
          <p:nvPr/>
        </p:nvGrpSpPr>
        <p:grpSpPr>
          <a:xfrm>
            <a:off x="889000" y="1587500"/>
            <a:ext cx="8001000" cy="4127500"/>
            <a:chOff x="889000" y="1587500"/>
            <a:chExt cx="8001000" cy="4127500"/>
          </a:xfrm>
        </p:grpSpPr>
        <p:cxnSp>
          <p:nvCxnSpPr>
            <p:cNvPr id="23" name="XAxisLine"/>
            <p:cNvCxnSpPr/>
            <p:nvPr userDrawn="1"/>
          </p:nvCxnSpPr>
          <p:spPr>
            <a:xfrm>
              <a:off x="889000" y="5715000"/>
              <a:ext cx="8001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YAxisLine"/>
            <p:cNvCxnSpPr/>
            <p:nvPr userDrawn="1"/>
          </p:nvCxnSpPr>
          <p:spPr>
            <a:xfrm>
              <a:off x="1016000" y="1587500"/>
              <a:ext cx="0" cy="412750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YAxisTick0"/>
            <p:cNvCxnSpPr/>
            <p:nvPr userDrawn="1"/>
          </p:nvCxnSpPr>
          <p:spPr>
            <a:xfrm>
              <a:off x="889000" y="571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YAxisTick1"/>
            <p:cNvCxnSpPr/>
            <p:nvPr userDrawn="1"/>
          </p:nvCxnSpPr>
          <p:spPr>
            <a:xfrm>
              <a:off x="889000" y="444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YAxisTick2"/>
            <p:cNvCxnSpPr/>
            <p:nvPr userDrawn="1"/>
          </p:nvCxnSpPr>
          <p:spPr>
            <a:xfrm>
              <a:off x="889000" y="317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YAxisTick3"/>
            <p:cNvCxnSpPr/>
            <p:nvPr userDrawn="1"/>
          </p:nvCxnSpPr>
          <p:spPr>
            <a:xfrm>
              <a:off x="889000" y="190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YLabelGroup"/>
          <p:cNvGrpSpPr/>
          <p:nvPr/>
        </p:nvGrpSpPr>
        <p:grpSpPr>
          <a:xfrm>
            <a:off x="254000" y="1841500"/>
            <a:ext cx="762000" cy="3937000"/>
            <a:chOff x="254000" y="1841500"/>
            <a:chExt cx="762000" cy="3937000"/>
          </a:xfrm>
        </p:grpSpPr>
        <p:sp>
          <p:nvSpPr>
            <p:cNvPr id="26" name="YValueLabel0"/>
            <p:cNvSpPr/>
            <p:nvPr userDrawn="1"/>
          </p:nvSpPr>
          <p:spPr>
            <a:xfrm>
              <a:off x="254000" y="565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0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28" name="YValueLabel1"/>
            <p:cNvSpPr/>
            <p:nvPr userDrawn="1"/>
          </p:nvSpPr>
          <p:spPr>
            <a:xfrm>
              <a:off x="254000" y="438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1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30" name="YValueLabel2"/>
            <p:cNvSpPr/>
            <p:nvPr userDrawn="1"/>
          </p:nvSpPr>
          <p:spPr>
            <a:xfrm>
              <a:off x="254000" y="311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2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32" name="YValueLabel3"/>
            <p:cNvSpPr/>
            <p:nvPr userDrawn="1"/>
          </p:nvSpPr>
          <p:spPr>
            <a:xfrm>
              <a:off x="254000" y="184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3</a:t>
              </a:r>
              <a:endParaRPr lang="en-US" sz="2000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638730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urposegames.com/game/a40bea063e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heppardsoftware.com/African_Geography.htm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Acs5Ic2RFuA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heppardsoftware.com/African_Geography.ht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362200"/>
            <a:ext cx="7772400" cy="1470025"/>
          </a:xfrm>
        </p:spPr>
        <p:txBody>
          <a:bodyPr>
            <a:noAutofit/>
          </a:bodyPr>
          <a:lstStyle/>
          <a:p>
            <a:r>
              <a:rPr lang="en-US" sz="3200" b="1" u="sng" dirty="0" smtClean="0">
                <a:solidFill>
                  <a:srgbClr val="FF0000"/>
                </a:solidFill>
              </a:rPr>
              <a:t>Take a seat and without talking, write down the following standards</a:t>
            </a:r>
            <a:r>
              <a:rPr lang="en-US" sz="3200" dirty="0" smtClean="0"/>
              <a:t>: </a:t>
            </a:r>
            <a:br>
              <a:rPr lang="en-US" sz="3200" dirty="0" smtClean="0"/>
            </a:br>
            <a:r>
              <a:rPr lang="en-US" sz="3200" b="1" u="sng" dirty="0" smtClean="0">
                <a:solidFill>
                  <a:srgbClr val="0070C0"/>
                </a:solidFill>
              </a:rPr>
              <a:t>SS7G1.a</a:t>
            </a:r>
            <a:r>
              <a:rPr lang="en-US" sz="3200" b="1" dirty="0" smtClean="0">
                <a:solidFill>
                  <a:srgbClr val="0070C0"/>
                </a:solidFill>
              </a:rPr>
              <a:t> – Locate on a world and regional political-physical map: the Sahara, Sahel, savanna, tropical rain forest, Congo River, Niger River, Lake Tanganyika, Lake Victoria, Atlas Mountains, and Kalahari Desert.</a:t>
            </a:r>
            <a:br>
              <a:rPr lang="en-US" sz="3200" b="1" dirty="0" smtClean="0">
                <a:solidFill>
                  <a:srgbClr val="0070C0"/>
                </a:solidFill>
              </a:rPr>
            </a:br>
            <a:r>
              <a:rPr lang="en-US" sz="3200" b="1" u="sng" dirty="0" smtClean="0">
                <a:solidFill>
                  <a:srgbClr val="0070C0"/>
                </a:solidFill>
              </a:rPr>
              <a:t>SS7G1.b</a:t>
            </a:r>
            <a:r>
              <a:rPr lang="en-US" sz="3200" b="1" dirty="0" smtClean="0">
                <a:solidFill>
                  <a:srgbClr val="0070C0"/>
                </a:solidFill>
              </a:rPr>
              <a:t> – Locate on a world and regional political-physical map the countries of: Democratic Republic of Congo (Zaire), Egypt, Kenya, Nigeria, South Africa, and Sudan.</a:t>
            </a:r>
            <a:r>
              <a:rPr lang="en-US" sz="3200" dirty="0" smtClean="0"/>
              <a:t> 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5906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 Session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3000" b="1" dirty="0">
                <a:solidFill>
                  <a:prstClr val="black"/>
                </a:solidFill>
              </a:rPr>
              <a:t>Using your geography textbooks, agenda, and Sheppard Software, complete the following:</a:t>
            </a:r>
          </a:p>
          <a:p>
            <a:pPr lvl="1"/>
            <a:r>
              <a:rPr lang="en-US" sz="2600" b="1" dirty="0">
                <a:solidFill>
                  <a:prstClr val="black"/>
                </a:solidFill>
              </a:rPr>
              <a:t>1.) On one map, locate and color the countries: Democratic Republic of Congo (Zaire), Egypt, Kenya, Nigeria, South Africa, Sudan, and South Sudan.</a:t>
            </a:r>
          </a:p>
          <a:p>
            <a:pPr lvl="1"/>
            <a:r>
              <a:rPr lang="en-US" sz="2600" b="1" dirty="0">
                <a:solidFill>
                  <a:prstClr val="black"/>
                </a:solidFill>
              </a:rPr>
              <a:t>2.) On the other map, locate and color the features: the Sahara, Sahel, savanna, tropical rain forest, Congo River, Niger River, Nile River, Lake Tanganyika, Lake Victoria, Atlas Mountains, and Kalahari Desert.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86049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Geographic Regions Help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hlinkClick r:id="rId2"/>
              </a:rPr>
              <a:t>http://www.purposegames.com/game/a40bea063e</a:t>
            </a:r>
            <a:endParaRPr lang="en-US" b="1" dirty="0"/>
          </a:p>
          <a:p>
            <a:pPr lvl="1"/>
            <a:r>
              <a:rPr lang="en-US" b="1" dirty="0"/>
              <a:t>Using the game, fill in any geographical regions you did not complete on your map!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4181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Were there any countries or features that you could not find? What should you do to find those locations? </a:t>
            </a:r>
          </a:p>
          <a:p>
            <a:r>
              <a:rPr lang="en-US" b="1" dirty="0"/>
              <a:t>It is important that you find all of the countries and features I told you to find because there </a:t>
            </a:r>
            <a:r>
              <a:rPr lang="en-US" b="1" dirty="0" smtClean="0"/>
              <a:t>will be </a:t>
            </a:r>
            <a:r>
              <a:rPr lang="en-US" b="1" dirty="0"/>
              <a:t>a </a:t>
            </a:r>
            <a:r>
              <a:rPr lang="en-US" b="1" dirty="0" smtClean="0">
                <a:solidFill>
                  <a:srgbClr val="FF0000"/>
                </a:solidFill>
              </a:rPr>
              <a:t>QUIZ.</a:t>
            </a:r>
            <a:endParaRPr lang="en-US" b="1" dirty="0">
              <a:solidFill>
                <a:srgbClr val="FF0000"/>
              </a:solidFill>
            </a:endParaRPr>
          </a:p>
          <a:p>
            <a:r>
              <a:rPr lang="en-US" b="1" dirty="0">
                <a:hlinkClick r:id="rId2"/>
              </a:rPr>
              <a:t>http://www.sheppardsoftware.com/African_Geography.htm</a:t>
            </a:r>
            <a:endParaRPr lang="en-US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3829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Bell-Ringer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In your notebook, complete the following:</a:t>
            </a:r>
          </a:p>
          <a:p>
            <a:pPr lvl="1"/>
            <a:r>
              <a:rPr lang="en-US" b="1" dirty="0" smtClean="0"/>
              <a:t>Write down at least 3 things you know about Africa and at least 5 things you would like to know more about Africa.</a:t>
            </a:r>
            <a:endParaRPr lang="en-US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3124200"/>
            <a:ext cx="3200400" cy="35929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53564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KWL Chart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 smtClean="0"/>
              <a:t>K</a:t>
            </a:r>
            <a:r>
              <a:rPr lang="en-US" b="1" dirty="0" smtClean="0"/>
              <a:t>				</a:t>
            </a:r>
            <a:r>
              <a:rPr lang="en-US" b="1" u="sng" dirty="0" smtClean="0"/>
              <a:t>W</a:t>
            </a:r>
            <a:r>
              <a:rPr lang="en-US" b="1" dirty="0" smtClean="0"/>
              <a:t>				</a:t>
            </a:r>
            <a:r>
              <a:rPr lang="en-US" b="1" u="sng" dirty="0" smtClean="0"/>
              <a:t>L</a:t>
            </a:r>
            <a:endParaRPr lang="en-US" b="1" u="sng" dirty="0"/>
          </a:p>
        </p:txBody>
      </p:sp>
    </p:spTree>
    <p:extLst>
      <p:ext uri="{BB962C8B-B14F-4D97-AF65-F5344CB8AC3E}">
        <p14:creationId xmlns:p14="http://schemas.microsoft.com/office/powerpoint/2010/main" val="16326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Africa Intro Video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hlinkClick r:id="rId2"/>
              </a:rPr>
              <a:t>https://www.youtube.com/watch?v=Acs5Ic2RFuA </a:t>
            </a:r>
            <a:endParaRPr lang="en-US" b="1" dirty="0" smtClean="0"/>
          </a:p>
          <a:p>
            <a:pPr lvl="1"/>
            <a:r>
              <a:rPr lang="en-US" b="1" dirty="0" smtClean="0"/>
              <a:t>What images did you see? What geographical regions did you see in the video?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238635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Geographic Region?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1295400"/>
            <a:ext cx="6107789" cy="396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00328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Geographic Region?</a:t>
            </a: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295400"/>
            <a:ext cx="6678907" cy="40443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33582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Geographic Region?</a:t>
            </a:r>
            <a:endParaRPr lang="en-US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295400"/>
            <a:ext cx="674822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92285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Geographic Region?</a:t>
            </a:r>
            <a:endParaRPr lang="en-US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295400"/>
            <a:ext cx="6740992" cy="42012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46773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Sheppard Software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>
                <a:hlinkClick r:id="rId2"/>
              </a:rPr>
              <a:t>http://</a:t>
            </a:r>
            <a:r>
              <a:rPr lang="en-US" b="1" dirty="0" smtClean="0">
                <a:hlinkClick r:id="rId2"/>
              </a:rPr>
              <a:t>www.sheppardsoftware.com/African_Geography.htm</a:t>
            </a:r>
            <a:endParaRPr lang="en-US" b="1" dirty="0" smtClean="0"/>
          </a:p>
          <a:p>
            <a:r>
              <a:rPr lang="en-US" b="1" dirty="0" smtClean="0"/>
              <a:t>Countries Level L – Democratic Republic of Congo (Zaire), Egypt, Kenya, Nigeria, South Africa, </a:t>
            </a:r>
            <a:r>
              <a:rPr lang="en-US" b="1" dirty="0" smtClean="0"/>
              <a:t>Sudan, and South Sudan.</a:t>
            </a:r>
            <a:endParaRPr lang="en-US" b="1" dirty="0" smtClean="0"/>
          </a:p>
          <a:p>
            <a:r>
              <a:rPr lang="en-US" b="1" dirty="0" err="1" smtClean="0"/>
              <a:t>Georegions</a:t>
            </a:r>
            <a:r>
              <a:rPr lang="en-US" b="1" dirty="0" smtClean="0"/>
              <a:t> L and G – the Sahara, Sahel, Atlas Mountains, and Kalahari Desert.</a:t>
            </a:r>
          </a:p>
          <a:p>
            <a:r>
              <a:rPr lang="en-US" b="1" dirty="0" smtClean="0"/>
              <a:t>Rivers L – Congo River and Niger River</a:t>
            </a:r>
          </a:p>
          <a:p>
            <a:r>
              <a:rPr lang="en-US" b="1" dirty="0" smtClean="0"/>
              <a:t>Oceans L – Lake Tanganyika and Lake Victoria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1720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iRespondQuestion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iRespondGraph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2409</TotalTime>
  <Words>316</Words>
  <Application>Microsoft Office PowerPoint</Application>
  <PresentationFormat>On-screen Show (4:3)</PresentationFormat>
  <Paragraphs>30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Office Theme</vt:lpstr>
      <vt:lpstr>iRespondQuestionMaster</vt:lpstr>
      <vt:lpstr>iRespondGraphMaster</vt:lpstr>
      <vt:lpstr>Take a seat and without talking, write down the following standards:  SS7G1.a – Locate on a world and regional political-physical map: the Sahara, Sahel, savanna, tropical rain forest, Congo River, Niger River, Lake Tanganyika, Lake Victoria, Atlas Mountains, and Kalahari Desert. SS7G1.b – Locate on a world and regional political-physical map the countries of: Democratic Republic of Congo (Zaire), Egypt, Kenya, Nigeria, South Africa, and Sudan. </vt:lpstr>
      <vt:lpstr>Bell-Ringer</vt:lpstr>
      <vt:lpstr>KWL Chart</vt:lpstr>
      <vt:lpstr>Africa Intro Video</vt:lpstr>
      <vt:lpstr>Geographic Region?</vt:lpstr>
      <vt:lpstr>Geographic Region?</vt:lpstr>
      <vt:lpstr>Geographic Region?</vt:lpstr>
      <vt:lpstr>Geographic Region?</vt:lpstr>
      <vt:lpstr>Sheppard Software</vt:lpstr>
      <vt:lpstr>Work Session</vt:lpstr>
      <vt:lpstr>Geographic Regions Help</vt:lpstr>
      <vt:lpstr>Closing</vt:lpstr>
    </vt:vector>
  </TitlesOfParts>
  <Company>Cobb County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Take a seat and without talking, write down the following standards:  SS7G1.a – Locate on a world and regional political-physical map: the Sahara, Sahel, savanna, tropical rain forest, Congo River, Niger River, Lake Tanganyika, Lake Victoria, Atlas Mountains, and Kalahari Desert. SS7G1.b – Locate on a world and regional political-physical map the countries of: Democratic Republic of Congo (Zaire), Egypt, Kenya, Nigeria, South Africa, and Sudan.</dc:title>
  <dc:creator>Terence Burger</dc:creator>
  <cp:lastModifiedBy>Terence Burger</cp:lastModifiedBy>
  <cp:revision>20</cp:revision>
  <dcterms:created xsi:type="dcterms:W3CDTF">2015-01-05T20:04:22Z</dcterms:created>
  <dcterms:modified xsi:type="dcterms:W3CDTF">2016-01-04T21:06:41Z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howTimer">
    <vt:bool>true</vt:bool>
  </property>
  <property fmtid="{D5CDD505-2E9C-101B-9397-08002B2CF9AE}" pid="3" name="ShowPercent">
    <vt:bool>true</vt:bool>
  </property>
  <property fmtid="{D5CDD505-2E9C-101B-9397-08002B2CF9AE}" pid="4" name="AutoReflect">
    <vt:bool>false</vt:bool>
  </property>
  <property fmtid="{D5CDD505-2E9C-101B-9397-08002B2CF9AE}" pid="5" name="KeepGraph">
    <vt:bool>false</vt:bool>
  </property>
</Properties>
</file>